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58" r:id="rId4"/>
    <p:sldId id="259" r:id="rId5"/>
    <p:sldId id="260" r:id="rId6"/>
    <p:sldId id="261" r:id="rId7"/>
    <p:sldId id="262" r:id="rId8"/>
    <p:sldId id="268" r:id="rId9"/>
    <p:sldId id="269" r:id="rId10"/>
    <p:sldId id="270" r:id="rId11"/>
    <p:sldId id="271" r:id="rId12"/>
    <p:sldId id="265"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nl-NL"/>
              <a:t>Klik om stijl te bewerken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nl-NL"/>
              <a:t>Klikken om de ondertitelstijl van het model te bewerken</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9/19/2019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Vertical Text Placeholder 2"/>
          <p:cNvSpPr>
            <a:spLocks noGrp="1"/>
          </p:cNvSpPr>
          <p:nvPr>
            <p:ph type="body" orient="vert" idx="1"/>
          </p:nvPr>
        </p:nvSpPr>
        <p:spPr/>
        <p:txBody>
          <a:bodyPr vert="eaVert" ancho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9/19/2019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nl-NL"/>
              <a:t>Klik om stijl te bewerken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9/19/2019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idx="1"/>
          </p:nvPr>
        </p:nvSpPr>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9/19/2019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nl-NL"/>
              <a:t>Klik om stijl te bewerken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4" name="Date Placeholder 3"/>
          <p:cNvSpPr>
            <a:spLocks noGrp="1"/>
          </p:cNvSpPr>
          <p:nvPr>
            <p:ph type="dt" sz="half" idx="10"/>
          </p:nvPr>
        </p:nvSpPr>
        <p:spPr/>
        <p:txBody>
          <a:bodyPr/>
          <a:lstStyle/>
          <a:p>
            <a:fld id="{5586B75A-687E-405C-8A0B-8D00578BA2C3}" type="datetimeFigureOut">
              <a:rPr lang="en-US" dirty="0"/>
              <a:pPr/>
              <a:t>9/19/2019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9/19/2019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nl-NL"/>
              <a:t>Klik om stijl te bewerken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9/19/2019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nl-NL"/>
              <a:t>Klik om stijl te bewerken</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9/19/2019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g">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9/19/2019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nl-NL"/>
              <a:t>Klik om stijl te bewerken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8" name="Date Placeholder 7"/>
          <p:cNvSpPr>
            <a:spLocks noGrp="1"/>
          </p:cNvSpPr>
          <p:nvPr>
            <p:ph type="dt" sz="half" idx="10"/>
          </p:nvPr>
        </p:nvSpPr>
        <p:spPr/>
        <p:txBody>
          <a:bodyPr/>
          <a:lstStyle/>
          <a:p>
            <a:fld id="{5586B75A-687E-405C-8A0B-8D00578BA2C3}" type="datetimeFigureOut">
              <a:rPr lang="en-US" dirty="0"/>
              <a:pPr/>
              <a:t>9/19/2019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nl-NL"/>
              <a:t>Klik om stijl te bewerken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8" name="Date Placeholder 7"/>
          <p:cNvSpPr>
            <a:spLocks noGrp="1"/>
          </p:cNvSpPr>
          <p:nvPr>
            <p:ph type="dt" sz="half" idx="10"/>
          </p:nvPr>
        </p:nvSpPr>
        <p:spPr/>
        <p:txBody>
          <a:bodyPr/>
          <a:lstStyle/>
          <a:p>
            <a:fld id="{5586B75A-687E-405C-8A0B-8D00578BA2C3}" type="datetimeFigureOut">
              <a:rPr lang="en-US" dirty="0"/>
              <a:pPr/>
              <a:t>9/19/2019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nl-NL"/>
              <a:t>Klik om stijl te bewerken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9/19/2019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ns.nl/en/travel-information/ns-api"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beta.opendata.cbs.nl/DataPortal/detail/CBS/82245NED"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0C8B0D-503F-4A10-9E09-B75CDDD91DA8}"/>
              </a:ext>
            </a:extLst>
          </p:cNvPr>
          <p:cNvSpPr>
            <a:spLocks noGrp="1"/>
          </p:cNvSpPr>
          <p:nvPr>
            <p:ph type="ctrTitle"/>
          </p:nvPr>
        </p:nvSpPr>
        <p:spPr>
          <a:xfrm>
            <a:off x="1069848" y="1298448"/>
            <a:ext cx="7315200" cy="2794158"/>
          </a:xfrm>
        </p:spPr>
        <p:txBody>
          <a:bodyPr/>
          <a:lstStyle/>
          <a:p>
            <a:r>
              <a:rPr lang="en-GB" dirty="0"/>
              <a:t>Classification and analysis of Dutch train stations</a:t>
            </a:r>
            <a:endParaRPr lang="en-NL" dirty="0"/>
          </a:p>
        </p:txBody>
      </p:sp>
      <p:sp>
        <p:nvSpPr>
          <p:cNvPr id="3" name="Ondertitel 2">
            <a:extLst>
              <a:ext uri="{FF2B5EF4-FFF2-40B4-BE49-F238E27FC236}">
                <a16:creationId xmlns:a16="http://schemas.microsoft.com/office/drawing/2014/main" id="{929D7A6A-D1CE-4878-9E4C-BED5DB5B318C}"/>
              </a:ext>
            </a:extLst>
          </p:cNvPr>
          <p:cNvSpPr>
            <a:spLocks noGrp="1"/>
          </p:cNvSpPr>
          <p:nvPr>
            <p:ph type="subTitle" idx="1"/>
          </p:nvPr>
        </p:nvSpPr>
        <p:spPr>
          <a:xfrm>
            <a:off x="1100015" y="4154750"/>
            <a:ext cx="7315200" cy="1429896"/>
          </a:xfrm>
        </p:spPr>
        <p:txBody>
          <a:bodyPr>
            <a:normAutofit fontScale="92500" lnSpcReduction="10000"/>
          </a:bodyPr>
          <a:lstStyle/>
          <a:p>
            <a:r>
              <a:rPr lang="en-GB" dirty="0"/>
              <a:t>Arjan </a:t>
            </a:r>
            <a:r>
              <a:rPr lang="en-GB" dirty="0" err="1"/>
              <a:t>Lemmers</a:t>
            </a:r>
            <a:endParaRPr lang="en-GB" dirty="0"/>
          </a:p>
          <a:p>
            <a:r>
              <a:rPr lang="en-GB"/>
              <a:t>September 19</a:t>
            </a:r>
            <a:r>
              <a:rPr lang="en-GB" baseline="30000"/>
              <a:t>th</a:t>
            </a:r>
            <a:r>
              <a:rPr lang="en-GB" dirty="0"/>
              <a:t>, 2019</a:t>
            </a:r>
          </a:p>
          <a:p>
            <a:r>
              <a:rPr lang="en-GB" dirty="0"/>
              <a:t>'Capstone Project - The Battle of </a:t>
            </a:r>
            <a:r>
              <a:rPr lang="en-GB" dirty="0" err="1"/>
              <a:t>Neighborhoods'</a:t>
            </a:r>
            <a:r>
              <a:rPr lang="en-GB" dirty="0"/>
              <a:t> assignment, part of the Applied Data Science Capstone course on Coursera.</a:t>
            </a:r>
            <a:endParaRPr lang="en-NL" dirty="0"/>
          </a:p>
          <a:p>
            <a:endParaRPr lang="en-NL" dirty="0"/>
          </a:p>
        </p:txBody>
      </p:sp>
    </p:spTree>
    <p:extLst>
      <p:ext uri="{BB962C8B-B14F-4D97-AF65-F5344CB8AC3E}">
        <p14:creationId xmlns:p14="http://schemas.microsoft.com/office/powerpoint/2010/main" val="12219131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fbeelding 2">
            <a:extLst>
              <a:ext uri="{FF2B5EF4-FFF2-40B4-BE49-F238E27FC236}">
                <a16:creationId xmlns:a16="http://schemas.microsoft.com/office/drawing/2014/main" id="{A14B391E-154F-4B59-B8E2-070BA64F17FB}"/>
              </a:ext>
            </a:extLst>
          </p:cNvPr>
          <p:cNvPicPr>
            <a:picLocks noChangeAspect="1"/>
          </p:cNvPicPr>
          <p:nvPr/>
        </p:nvPicPr>
        <p:blipFill>
          <a:blip r:embed="rId2"/>
          <a:stretch>
            <a:fillRect/>
          </a:stretch>
        </p:blipFill>
        <p:spPr>
          <a:xfrm>
            <a:off x="5734974" y="0"/>
            <a:ext cx="6082129" cy="6865434"/>
          </a:xfrm>
          <a:prstGeom prst="rect">
            <a:avLst/>
          </a:prstGeom>
        </p:spPr>
      </p:pic>
      <p:sp>
        <p:nvSpPr>
          <p:cNvPr id="6" name="Rechthoek 5">
            <a:extLst>
              <a:ext uri="{FF2B5EF4-FFF2-40B4-BE49-F238E27FC236}">
                <a16:creationId xmlns:a16="http://schemas.microsoft.com/office/drawing/2014/main" id="{2A334F94-7BCA-4D62-ABE4-4B8E7CBA21EE}"/>
              </a:ext>
            </a:extLst>
          </p:cNvPr>
          <p:cNvSpPr/>
          <p:nvPr/>
        </p:nvSpPr>
        <p:spPr>
          <a:xfrm>
            <a:off x="3965448" y="-7433"/>
            <a:ext cx="2772703" cy="33099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7"/>
            <a:ext cx="2947482" cy="2178655"/>
          </a:xfrm>
        </p:spPr>
        <p:txBody>
          <a:bodyPr>
            <a:noAutofit/>
          </a:bodyPr>
          <a:lstStyle/>
          <a:p>
            <a:r>
              <a:rPr lang="en-GB" b="1" dirty="0"/>
              <a:t>Data </a:t>
            </a:r>
            <a:br>
              <a:rPr lang="en-GB" b="1" dirty="0"/>
            </a:br>
            <a:r>
              <a:rPr lang="en-GB" b="1" dirty="0"/>
              <a:t>clustering (3/4)</a:t>
            </a:r>
            <a:br>
              <a:rPr lang="en-GB" b="1" dirty="0"/>
            </a:br>
            <a:endParaRPr lang="en-GB" b="1" dirty="0"/>
          </a:p>
        </p:txBody>
      </p:sp>
      <p:sp>
        <p:nvSpPr>
          <p:cNvPr id="7" name="Tekstvak 6">
            <a:extLst>
              <a:ext uri="{FF2B5EF4-FFF2-40B4-BE49-F238E27FC236}">
                <a16:creationId xmlns:a16="http://schemas.microsoft.com/office/drawing/2014/main" id="{E94F4DFB-E3B9-4E8D-97CD-35E232E3CB77}"/>
              </a:ext>
            </a:extLst>
          </p:cNvPr>
          <p:cNvSpPr txBox="1"/>
          <p:nvPr/>
        </p:nvSpPr>
        <p:spPr>
          <a:xfrm>
            <a:off x="3965448" y="754505"/>
            <a:ext cx="2479740" cy="646331"/>
          </a:xfrm>
          <a:prstGeom prst="rect">
            <a:avLst/>
          </a:prstGeom>
          <a:noFill/>
        </p:spPr>
        <p:txBody>
          <a:bodyPr wrap="square" rtlCol="0">
            <a:spAutoFit/>
          </a:bodyPr>
          <a:lstStyle/>
          <a:p>
            <a:r>
              <a:rPr lang="en-GB" dirty="0"/>
              <a:t>Geographical location </a:t>
            </a:r>
            <a:br>
              <a:rPr lang="en-GB" dirty="0"/>
            </a:br>
            <a:r>
              <a:rPr lang="en-GB" dirty="0"/>
              <a:t>stations:</a:t>
            </a:r>
          </a:p>
        </p:txBody>
      </p:sp>
      <p:sp>
        <p:nvSpPr>
          <p:cNvPr id="5" name="Tekstvak 4">
            <a:extLst>
              <a:ext uri="{FF2B5EF4-FFF2-40B4-BE49-F238E27FC236}">
                <a16:creationId xmlns:a16="http://schemas.microsoft.com/office/drawing/2014/main" id="{D6773BD3-5319-48E7-A330-89D9108A2CC2}"/>
              </a:ext>
            </a:extLst>
          </p:cNvPr>
          <p:cNvSpPr txBox="1"/>
          <p:nvPr/>
        </p:nvSpPr>
        <p:spPr>
          <a:xfrm>
            <a:off x="4021584" y="1733550"/>
            <a:ext cx="2074416" cy="1200329"/>
          </a:xfrm>
          <a:prstGeom prst="rect">
            <a:avLst/>
          </a:prstGeom>
          <a:noFill/>
        </p:spPr>
        <p:txBody>
          <a:bodyPr wrap="square" rtlCol="0">
            <a:spAutoFit/>
          </a:bodyPr>
          <a:lstStyle/>
          <a:p>
            <a:r>
              <a:rPr lang="en-GB" dirty="0">
                <a:solidFill>
                  <a:srgbClr val="FF0000"/>
                </a:solidFill>
              </a:rPr>
              <a:t>Red</a:t>
            </a:r>
            <a:r>
              <a:rPr lang="en-GB" dirty="0"/>
              <a:t> – cluster 0</a:t>
            </a:r>
          </a:p>
          <a:p>
            <a:r>
              <a:rPr lang="en-GB" dirty="0">
                <a:solidFill>
                  <a:srgbClr val="0070C0"/>
                </a:solidFill>
              </a:rPr>
              <a:t>Blue</a:t>
            </a:r>
            <a:r>
              <a:rPr lang="en-GB" dirty="0"/>
              <a:t> – cluster 1</a:t>
            </a:r>
          </a:p>
          <a:p>
            <a:r>
              <a:rPr lang="en-GB" dirty="0">
                <a:solidFill>
                  <a:srgbClr val="00B050"/>
                </a:solidFill>
              </a:rPr>
              <a:t>Green</a:t>
            </a:r>
            <a:r>
              <a:rPr lang="en-GB" dirty="0"/>
              <a:t> – cluster 2</a:t>
            </a:r>
          </a:p>
          <a:p>
            <a:r>
              <a:rPr lang="en-GB" dirty="0">
                <a:solidFill>
                  <a:srgbClr val="FFC000"/>
                </a:solidFill>
              </a:rPr>
              <a:t>Yellow</a:t>
            </a:r>
            <a:r>
              <a:rPr lang="en-GB" dirty="0"/>
              <a:t> – cluster 3</a:t>
            </a:r>
            <a:endParaRPr lang="en-NL" dirty="0"/>
          </a:p>
        </p:txBody>
      </p:sp>
    </p:spTree>
    <p:extLst>
      <p:ext uri="{BB962C8B-B14F-4D97-AF65-F5344CB8AC3E}">
        <p14:creationId xmlns:p14="http://schemas.microsoft.com/office/powerpoint/2010/main" val="281825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a:extLst>
              <a:ext uri="{FF2B5EF4-FFF2-40B4-BE49-F238E27FC236}">
                <a16:creationId xmlns:a16="http://schemas.microsoft.com/office/drawing/2014/main" id="{3A9026C2-D9B9-4D00-80BE-52CDECF9E0AA}"/>
              </a:ext>
            </a:extLst>
          </p:cNvPr>
          <p:cNvPicPr>
            <a:picLocks noChangeAspect="1"/>
          </p:cNvPicPr>
          <p:nvPr/>
        </p:nvPicPr>
        <p:blipFill>
          <a:blip r:embed="rId2"/>
          <a:stretch>
            <a:fillRect/>
          </a:stretch>
        </p:blipFill>
        <p:spPr>
          <a:xfrm>
            <a:off x="3667037" y="1123837"/>
            <a:ext cx="7956596" cy="5380995"/>
          </a:xfrm>
          <a:prstGeom prst="rect">
            <a:avLst/>
          </a:prstGeom>
        </p:spPr>
      </p:pic>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7"/>
            <a:ext cx="2947482" cy="2178655"/>
          </a:xfrm>
        </p:spPr>
        <p:txBody>
          <a:bodyPr>
            <a:noAutofit/>
          </a:bodyPr>
          <a:lstStyle/>
          <a:p>
            <a:r>
              <a:rPr lang="en-GB" b="1" dirty="0"/>
              <a:t>Data </a:t>
            </a:r>
            <a:br>
              <a:rPr lang="en-GB" b="1" dirty="0"/>
            </a:br>
            <a:r>
              <a:rPr lang="en-GB" b="1" dirty="0"/>
              <a:t>clustering (4/4)</a:t>
            </a:r>
            <a:br>
              <a:rPr lang="en-GB" b="1" dirty="0"/>
            </a:br>
            <a:endParaRPr lang="en-GB" b="1" dirty="0"/>
          </a:p>
        </p:txBody>
      </p:sp>
      <p:sp>
        <p:nvSpPr>
          <p:cNvPr id="7" name="Tekstvak 6">
            <a:extLst>
              <a:ext uri="{FF2B5EF4-FFF2-40B4-BE49-F238E27FC236}">
                <a16:creationId xmlns:a16="http://schemas.microsoft.com/office/drawing/2014/main" id="{E94F4DFB-E3B9-4E8D-97CD-35E232E3CB77}"/>
              </a:ext>
            </a:extLst>
          </p:cNvPr>
          <p:cNvSpPr txBox="1"/>
          <p:nvPr/>
        </p:nvSpPr>
        <p:spPr>
          <a:xfrm>
            <a:off x="3965447" y="754505"/>
            <a:ext cx="7359777" cy="369332"/>
          </a:xfrm>
          <a:prstGeom prst="rect">
            <a:avLst/>
          </a:prstGeom>
          <a:noFill/>
        </p:spPr>
        <p:txBody>
          <a:bodyPr wrap="square" rtlCol="0">
            <a:spAutoFit/>
          </a:bodyPr>
          <a:lstStyle/>
          <a:p>
            <a:r>
              <a:rPr lang="en-GB" dirty="0"/>
              <a:t>Geographical location stations – Detail map around Amsterdam</a:t>
            </a:r>
          </a:p>
        </p:txBody>
      </p:sp>
    </p:spTree>
    <p:extLst>
      <p:ext uri="{BB962C8B-B14F-4D97-AF65-F5344CB8AC3E}">
        <p14:creationId xmlns:p14="http://schemas.microsoft.com/office/powerpoint/2010/main" val="916568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Discussion</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ctr">
            <a:normAutofit lnSpcReduction="10000"/>
          </a:bodyPr>
          <a:lstStyle/>
          <a:p>
            <a:pPr marL="0" indent="0">
              <a:buNone/>
            </a:pPr>
            <a:r>
              <a:rPr lang="en-GB" dirty="0"/>
              <a:t>The current approach results into a clear clustering of number of venues around the station.</a:t>
            </a:r>
            <a:br>
              <a:rPr lang="en-GB" dirty="0"/>
            </a:br>
            <a:r>
              <a:rPr lang="en-GB" dirty="0"/>
              <a:t>The smaller stations shows that the majority of venues are of category 'food', 'Professional &amp; Other Places' and 'Shop &amp; Service'. The big stations shows a more spread pattern.</a:t>
            </a:r>
            <a:br>
              <a:rPr lang="en-GB" dirty="0"/>
            </a:br>
            <a:br>
              <a:rPr lang="en-GB" dirty="0"/>
            </a:br>
            <a:r>
              <a:rPr lang="en-GB" dirty="0"/>
              <a:t>I tried to find any data regarding the numbers of passengers per station. I was expecting that the ration between venues on the station and the number of passengers would provide some indication stations with investment opportunities.</a:t>
            </a:r>
            <a:br>
              <a:rPr lang="en-GB" dirty="0"/>
            </a:br>
            <a:br>
              <a:rPr lang="en-GB" dirty="0"/>
            </a:br>
            <a:r>
              <a:rPr lang="en-GB" dirty="0"/>
              <a:t>As alternative I tried the population around the stations. However to my surprise the population (in the stations postal code) provides no additional information. For all categories the population number and spread are very similar.</a:t>
            </a:r>
            <a:br>
              <a:rPr lang="en-GB" dirty="0"/>
            </a:br>
            <a:br>
              <a:rPr lang="en-GB" dirty="0"/>
            </a:br>
            <a:r>
              <a:rPr lang="en-GB" dirty="0"/>
              <a:t>I noticed that some major stations are filtered out the data. To make the data more complete it must be investigated why the data is filtered out: for example missing coordinates or duplicate station codes.</a:t>
            </a:r>
            <a:endParaRPr lang="en-NL" dirty="0"/>
          </a:p>
        </p:txBody>
      </p:sp>
    </p:spTree>
    <p:extLst>
      <p:ext uri="{BB962C8B-B14F-4D97-AF65-F5344CB8AC3E}">
        <p14:creationId xmlns:p14="http://schemas.microsoft.com/office/powerpoint/2010/main" val="2410067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Conclusion</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ctr">
            <a:normAutofit/>
          </a:bodyPr>
          <a:lstStyle/>
          <a:p>
            <a:pPr marL="0" indent="0">
              <a:buNone/>
            </a:pPr>
            <a:r>
              <a:rPr lang="en-GB" dirty="0"/>
              <a:t>Foursquare data is provides good insights to cluster the stations on its importance and size based the number of venues around the station. </a:t>
            </a:r>
            <a:br>
              <a:rPr lang="en-GB" dirty="0"/>
            </a:br>
            <a:endParaRPr lang="en-GB" dirty="0"/>
          </a:p>
          <a:p>
            <a:pPr marL="0" indent="0">
              <a:buNone/>
            </a:pPr>
            <a:r>
              <a:rPr lang="en-GB" dirty="0"/>
              <a:t>However additional information are required to get more business insights in the stations:</a:t>
            </a:r>
          </a:p>
          <a:p>
            <a:r>
              <a:rPr lang="en-GB" dirty="0"/>
              <a:t>number of (daily) passengers per day per station. Passengers transferring or passengers entering of leaving the train system.</a:t>
            </a:r>
          </a:p>
          <a:p>
            <a:r>
              <a:rPr lang="en-GB" dirty="0"/>
              <a:t>rental prices of commercial spaces up or around a station..</a:t>
            </a:r>
          </a:p>
        </p:txBody>
      </p:sp>
    </p:spTree>
    <p:extLst>
      <p:ext uri="{BB962C8B-B14F-4D97-AF65-F5344CB8AC3E}">
        <p14:creationId xmlns:p14="http://schemas.microsoft.com/office/powerpoint/2010/main" val="221303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dirty="0"/>
              <a:t>Table of content</a:t>
            </a:r>
            <a:endParaRPr lang="en-NL" dirty="0"/>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lstStyle/>
          <a:p>
            <a:r>
              <a:rPr lang="en-GB" dirty="0"/>
              <a:t>Introduction</a:t>
            </a:r>
          </a:p>
          <a:p>
            <a:r>
              <a:rPr lang="en-GB" dirty="0"/>
              <a:t>Business problem</a:t>
            </a:r>
          </a:p>
          <a:p>
            <a:r>
              <a:rPr lang="en-GB" dirty="0"/>
              <a:t>Data sources</a:t>
            </a:r>
          </a:p>
          <a:p>
            <a:r>
              <a:rPr lang="en-GB" dirty="0"/>
              <a:t>Methodology</a:t>
            </a:r>
          </a:p>
          <a:p>
            <a:r>
              <a:rPr lang="en-GB" dirty="0"/>
              <a:t>Data retrieval and data </a:t>
            </a:r>
            <a:r>
              <a:rPr lang="en-GB" dirty="0" err="1"/>
              <a:t>cleanup</a:t>
            </a:r>
            <a:endParaRPr lang="en-GB" dirty="0"/>
          </a:p>
          <a:p>
            <a:r>
              <a:rPr lang="en-GB" dirty="0"/>
              <a:t>Data analysis</a:t>
            </a:r>
          </a:p>
          <a:p>
            <a:r>
              <a:rPr lang="en-GB" dirty="0"/>
              <a:t>Discussion</a:t>
            </a:r>
          </a:p>
          <a:p>
            <a:r>
              <a:rPr lang="en-GB" dirty="0"/>
              <a:t>Conclusion</a:t>
            </a:r>
          </a:p>
          <a:p>
            <a:endParaRPr lang="en-GB" dirty="0"/>
          </a:p>
          <a:p>
            <a:pPr marL="0" indent="0">
              <a:buNone/>
            </a:pPr>
            <a:r>
              <a:rPr lang="en-GB" dirty="0"/>
              <a:t>This presentation is part of the 'Capstone Project - The Battle of </a:t>
            </a:r>
            <a:r>
              <a:rPr lang="en-GB" dirty="0" err="1"/>
              <a:t>Neighborhoods'</a:t>
            </a:r>
            <a:r>
              <a:rPr lang="en-GB" dirty="0"/>
              <a:t> assignment, part of the Applied Data Science Capstone course on Coursera.</a:t>
            </a:r>
          </a:p>
          <a:p>
            <a:endParaRPr lang="en-NL" dirty="0"/>
          </a:p>
        </p:txBody>
      </p:sp>
    </p:spTree>
    <p:extLst>
      <p:ext uri="{BB962C8B-B14F-4D97-AF65-F5344CB8AC3E}">
        <p14:creationId xmlns:p14="http://schemas.microsoft.com/office/powerpoint/2010/main" val="4024013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0331ACD8-B206-4F7D-BA85-166110C77512}"/>
              </a:ext>
            </a:extLst>
          </p:cNvPr>
          <p:cNvPicPr>
            <a:picLocks noChangeAspect="1"/>
          </p:cNvPicPr>
          <p:nvPr/>
        </p:nvPicPr>
        <p:blipFill>
          <a:blip r:embed="rId2"/>
          <a:stretch>
            <a:fillRect/>
          </a:stretch>
        </p:blipFill>
        <p:spPr>
          <a:xfrm>
            <a:off x="6743701" y="-1083"/>
            <a:ext cx="5448300" cy="6859083"/>
          </a:xfrm>
          <a:prstGeom prst="rect">
            <a:avLst/>
          </a:prstGeom>
        </p:spPr>
      </p:pic>
      <p:sp>
        <p:nvSpPr>
          <p:cNvPr id="6" name="Tekstvak 5">
            <a:extLst>
              <a:ext uri="{FF2B5EF4-FFF2-40B4-BE49-F238E27FC236}">
                <a16:creationId xmlns:a16="http://schemas.microsoft.com/office/drawing/2014/main" id="{F10362BA-6948-432C-A09E-ABDADB388E94}"/>
              </a:ext>
            </a:extLst>
          </p:cNvPr>
          <p:cNvSpPr txBox="1"/>
          <p:nvPr/>
        </p:nvSpPr>
        <p:spPr>
          <a:xfrm>
            <a:off x="3869268" y="864108"/>
            <a:ext cx="7387617" cy="3246253"/>
          </a:xfrm>
          <a:prstGeom prst="rect">
            <a:avLst/>
          </a:prstGeom>
          <a:solidFill>
            <a:schemeClr val="bg1">
              <a:alpha val="82000"/>
            </a:schemeClr>
          </a:solidFill>
        </p:spPr>
        <p:txBody>
          <a:bodyPr wrap="square" rtlCol="0">
            <a:spAutoFit/>
          </a:bodyPr>
          <a:lstStyle/>
          <a:p>
            <a:endParaRPr lang="en-NL" dirty="0"/>
          </a:p>
        </p:txBody>
      </p:sp>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dirty="0"/>
              <a:t>Introduction</a:t>
            </a:r>
            <a:endParaRPr lang="en-NL" dirty="0"/>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t"/>
          <a:lstStyle/>
          <a:p>
            <a:pPr marL="0" indent="0">
              <a:buNone/>
            </a:pPr>
            <a:r>
              <a:rPr lang="en-GB" dirty="0"/>
              <a:t>The Netherlands have an extensive rail network with many stations.</a:t>
            </a:r>
          </a:p>
          <a:p>
            <a:pPr marL="0" indent="0">
              <a:buNone/>
            </a:pPr>
            <a:r>
              <a:rPr lang="en-GB" dirty="0"/>
              <a:t>The last years more and more businesses and population are concentrating around stations. Also stations are extended with shops, catering and office facilities to make them more attractive.</a:t>
            </a:r>
          </a:p>
          <a:p>
            <a:pPr marL="0" indent="0">
              <a:buNone/>
            </a:pPr>
            <a:r>
              <a:rPr lang="en-GB" dirty="0"/>
              <a:t>Stations are very different: </a:t>
            </a:r>
          </a:p>
          <a:p>
            <a:r>
              <a:rPr lang="en-GB" dirty="0"/>
              <a:t>Major hubs in big cities with many </a:t>
            </a:r>
            <a:r>
              <a:rPr lang="en-GB" dirty="0" err="1"/>
              <a:t>perons</a:t>
            </a:r>
            <a:r>
              <a:rPr lang="en-GB" dirty="0"/>
              <a:t> and many passengers. </a:t>
            </a:r>
          </a:p>
          <a:p>
            <a:r>
              <a:rPr lang="en-GB" dirty="0"/>
              <a:t>Local stations in the country side close to a small town in the middle of the fields.</a:t>
            </a:r>
            <a:endParaRPr lang="en-NL" dirty="0"/>
          </a:p>
        </p:txBody>
      </p:sp>
    </p:spTree>
    <p:extLst>
      <p:ext uri="{BB962C8B-B14F-4D97-AF65-F5344CB8AC3E}">
        <p14:creationId xmlns:p14="http://schemas.microsoft.com/office/powerpoint/2010/main" val="987143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Business Problem </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t"/>
          <a:lstStyle/>
          <a:p>
            <a:pPr marL="0" indent="0">
              <a:buNone/>
            </a:pPr>
            <a:endParaRPr lang="en-GB" dirty="0"/>
          </a:p>
          <a:p>
            <a:pPr marL="0" indent="0">
              <a:buNone/>
            </a:pPr>
            <a:r>
              <a:rPr lang="en-GB" dirty="0"/>
              <a:t>The question is what are good candidate stations to invest in facilities, like shops or catering facilities.</a:t>
            </a:r>
          </a:p>
          <a:p>
            <a:pPr marL="0" indent="0">
              <a:buNone/>
            </a:pPr>
            <a:br>
              <a:rPr lang="en-GB" dirty="0"/>
            </a:br>
            <a:r>
              <a:rPr lang="en-GB" dirty="0"/>
              <a:t>The answer to this question helps an business investor to make the right investment decisions.</a:t>
            </a:r>
          </a:p>
          <a:p>
            <a:pPr marL="0" indent="0">
              <a:buNone/>
            </a:pPr>
            <a:br>
              <a:rPr lang="en-GB" dirty="0"/>
            </a:br>
            <a:r>
              <a:rPr lang="en-GB" dirty="0"/>
              <a:t>The goal is analyse and cluster the train stations in the Netherlands based on the characteristic of the stations and their neighbourhood.</a:t>
            </a:r>
            <a:endParaRPr lang="en-NL" dirty="0"/>
          </a:p>
        </p:txBody>
      </p:sp>
      <p:pic>
        <p:nvPicPr>
          <p:cNvPr id="7" name="Afbeelding 6">
            <a:extLst>
              <a:ext uri="{FF2B5EF4-FFF2-40B4-BE49-F238E27FC236}">
                <a16:creationId xmlns:a16="http://schemas.microsoft.com/office/drawing/2014/main" id="{D394CA40-3909-4B18-B10A-53812185258D}"/>
              </a:ext>
            </a:extLst>
          </p:cNvPr>
          <p:cNvPicPr>
            <a:picLocks noChangeAspect="1"/>
          </p:cNvPicPr>
          <p:nvPr/>
        </p:nvPicPr>
        <p:blipFill>
          <a:blip r:embed="rId2"/>
          <a:stretch>
            <a:fillRect/>
          </a:stretch>
        </p:blipFill>
        <p:spPr>
          <a:xfrm>
            <a:off x="7425833" y="3970751"/>
            <a:ext cx="4327756" cy="2887249"/>
          </a:xfrm>
          <a:prstGeom prst="rect">
            <a:avLst/>
          </a:prstGeom>
        </p:spPr>
      </p:pic>
    </p:spTree>
    <p:extLst>
      <p:ext uri="{BB962C8B-B14F-4D97-AF65-F5344CB8AC3E}">
        <p14:creationId xmlns:p14="http://schemas.microsoft.com/office/powerpoint/2010/main" val="3582680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Data Sources (1/2)</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t">
            <a:normAutofit lnSpcReduction="10000"/>
          </a:bodyPr>
          <a:lstStyle/>
          <a:p>
            <a:pPr marL="0" indent="0">
              <a:buNone/>
            </a:pPr>
            <a:r>
              <a:rPr lang="en-GB" dirty="0"/>
              <a:t>The required data is:</a:t>
            </a:r>
          </a:p>
          <a:p>
            <a:pPr marL="0" indent="0">
              <a:buNone/>
            </a:pPr>
            <a:r>
              <a:rPr lang="en-GB" dirty="0"/>
              <a:t>1. the Dutch train stations and their coordinates</a:t>
            </a:r>
          </a:p>
          <a:p>
            <a:pPr marL="0" indent="0">
              <a:buNone/>
            </a:pPr>
            <a:r>
              <a:rPr lang="en-GB" dirty="0"/>
              <a:t>2. the facilities at and around these train stations</a:t>
            </a:r>
          </a:p>
          <a:p>
            <a:pPr marL="0" indent="0">
              <a:buNone/>
            </a:pPr>
            <a:r>
              <a:rPr lang="en-GB" dirty="0"/>
              <a:t>3. the population per postal code (=zip code)</a:t>
            </a:r>
          </a:p>
          <a:p>
            <a:pPr marL="0" indent="0">
              <a:buNone/>
            </a:pPr>
            <a:r>
              <a:rPr lang="en-GB" dirty="0"/>
              <a:t>4. the coordinates of the Netherlands</a:t>
            </a:r>
          </a:p>
          <a:p>
            <a:pPr marL="0" indent="0">
              <a:buNone/>
            </a:pPr>
            <a:r>
              <a:rPr lang="en-GB" dirty="0"/>
              <a:t>5. the postcode for each station.</a:t>
            </a:r>
          </a:p>
          <a:p>
            <a:pPr marL="0" indent="0">
              <a:buNone/>
            </a:pPr>
            <a:endParaRPr lang="en-GB" dirty="0"/>
          </a:p>
          <a:p>
            <a:pPr marL="0" indent="0">
              <a:buNone/>
            </a:pPr>
            <a:r>
              <a:rPr lang="en-GB" i="1" dirty="0"/>
              <a:t>For point 1)</a:t>
            </a:r>
          </a:p>
          <a:p>
            <a:pPr marL="0" indent="0">
              <a:buNone/>
            </a:pPr>
            <a:r>
              <a:rPr lang="en-GB" dirty="0"/>
              <a:t> The NS is the major Dutch train operator. They provide the NS API (</a:t>
            </a:r>
            <a:r>
              <a:rPr lang="en-GB" dirty="0">
                <a:hlinkClick r:id="rId2"/>
              </a:rPr>
              <a:t>https://www.ns.nl/en/travel-information/ns-api</a:t>
            </a:r>
            <a:r>
              <a:rPr lang="en-GB" dirty="0"/>
              <a:t>) .</a:t>
            </a:r>
          </a:p>
          <a:p>
            <a:pPr marL="0" indent="0">
              <a:buNone/>
            </a:pPr>
            <a:r>
              <a:rPr lang="en-GB" dirty="0"/>
              <a:t> This API provides an Station section with endpoints to:</a:t>
            </a:r>
          </a:p>
          <a:p>
            <a:r>
              <a:rPr lang="en-GB" dirty="0"/>
              <a:t>get a list and coordinates of the train stations</a:t>
            </a:r>
          </a:p>
          <a:p>
            <a:r>
              <a:rPr lang="en-GB" dirty="0"/>
              <a:t>get details per station.</a:t>
            </a:r>
          </a:p>
          <a:p>
            <a:pPr marL="0" indent="0">
              <a:buNone/>
            </a:pPr>
            <a:endParaRPr lang="en-GB" dirty="0"/>
          </a:p>
        </p:txBody>
      </p:sp>
    </p:spTree>
    <p:extLst>
      <p:ext uri="{BB962C8B-B14F-4D97-AF65-F5344CB8AC3E}">
        <p14:creationId xmlns:p14="http://schemas.microsoft.com/office/powerpoint/2010/main" val="978405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Data Sources (2/2)</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t">
            <a:normAutofit/>
          </a:bodyPr>
          <a:lstStyle/>
          <a:p>
            <a:pPr marL="0" indent="0">
              <a:buNone/>
            </a:pPr>
            <a:r>
              <a:rPr lang="en-GB" i="1" dirty="0"/>
              <a:t>Regarding point 3) </a:t>
            </a:r>
          </a:p>
          <a:p>
            <a:pPr marL="0" indent="0">
              <a:buNone/>
            </a:pPr>
            <a:r>
              <a:rPr lang="en-GB" dirty="0"/>
              <a:t>The </a:t>
            </a:r>
            <a:r>
              <a:rPr lang="en-GB" dirty="0" err="1"/>
              <a:t>goverment's</a:t>
            </a:r>
            <a:r>
              <a:rPr lang="en-GB" dirty="0"/>
              <a:t> CBS (Central Bureau Statistics) provide various data endpoints, including 'Population and households per postal code: </a:t>
            </a:r>
            <a:r>
              <a:rPr lang="en-GB" dirty="0">
                <a:hlinkClick r:id="rId2"/>
              </a:rPr>
              <a:t>https://beta.opendata.cbs.nl/DataPortal/detail/CBS/82245NED</a:t>
            </a:r>
            <a:r>
              <a:rPr lang="en-GB" dirty="0"/>
              <a:t> . </a:t>
            </a:r>
          </a:p>
          <a:p>
            <a:pPr marL="0" indent="0">
              <a:buNone/>
            </a:pPr>
            <a:r>
              <a:rPr lang="en-GB" dirty="0"/>
              <a:t>Via this table we retrieve the population per postal code.</a:t>
            </a:r>
          </a:p>
          <a:p>
            <a:pPr marL="0" indent="0">
              <a:buNone/>
            </a:pPr>
            <a:endParaRPr lang="en-GB" dirty="0"/>
          </a:p>
          <a:p>
            <a:pPr marL="0" indent="0">
              <a:buNone/>
            </a:pPr>
            <a:r>
              <a:rPr lang="en-GB" i="1" dirty="0"/>
              <a:t>Regarding point 4) and 5) </a:t>
            </a:r>
          </a:p>
          <a:p>
            <a:pPr marL="0" indent="0">
              <a:buNone/>
            </a:pPr>
            <a:r>
              <a:rPr lang="en-GB" dirty="0"/>
              <a:t>the </a:t>
            </a:r>
            <a:r>
              <a:rPr lang="en-GB" dirty="0" err="1"/>
              <a:t>the</a:t>
            </a:r>
            <a:r>
              <a:rPr lang="en-GB" dirty="0"/>
              <a:t> </a:t>
            </a:r>
            <a:r>
              <a:rPr lang="en-GB" dirty="0" err="1"/>
              <a:t>Nominatim</a:t>
            </a:r>
            <a:r>
              <a:rPr lang="en-GB" dirty="0"/>
              <a:t> geocoder for OpenStreetMap data from python library </a:t>
            </a:r>
            <a:r>
              <a:rPr lang="en-GB" dirty="0" err="1"/>
              <a:t>geopy</a:t>
            </a:r>
            <a:r>
              <a:rPr lang="en-GB" dirty="0"/>
              <a:t> is used. </a:t>
            </a:r>
            <a:endParaRPr lang="en-NL" dirty="0"/>
          </a:p>
        </p:txBody>
      </p:sp>
    </p:spTree>
    <p:extLst>
      <p:ext uri="{BB962C8B-B14F-4D97-AF65-F5344CB8AC3E}">
        <p14:creationId xmlns:p14="http://schemas.microsoft.com/office/powerpoint/2010/main" val="10604428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8"/>
            <a:ext cx="2947482" cy="1335278"/>
          </a:xfrm>
        </p:spPr>
        <p:txBody>
          <a:bodyPr/>
          <a:lstStyle/>
          <a:p>
            <a:r>
              <a:rPr lang="en-GB" b="1" dirty="0"/>
              <a:t>Methodology</a:t>
            </a:r>
          </a:p>
        </p:txBody>
      </p:sp>
      <p:sp>
        <p:nvSpPr>
          <p:cNvPr id="3" name="Tijdelijke aanduiding voor inhoud 2">
            <a:extLst>
              <a:ext uri="{FF2B5EF4-FFF2-40B4-BE49-F238E27FC236}">
                <a16:creationId xmlns:a16="http://schemas.microsoft.com/office/drawing/2014/main" id="{3652E2D0-A8F6-4281-BCEE-3BE675359B5E}"/>
              </a:ext>
            </a:extLst>
          </p:cNvPr>
          <p:cNvSpPr>
            <a:spLocks noGrp="1"/>
          </p:cNvSpPr>
          <p:nvPr>
            <p:ph idx="1"/>
          </p:nvPr>
        </p:nvSpPr>
        <p:spPr/>
        <p:txBody>
          <a:bodyPr anchor="t">
            <a:normAutofit lnSpcReduction="10000"/>
          </a:bodyPr>
          <a:lstStyle/>
          <a:p>
            <a:pPr marL="0" indent="0">
              <a:buNone/>
            </a:pPr>
            <a:r>
              <a:rPr lang="en-GB" dirty="0"/>
              <a:t>Based on the business problem, I like to compare the stations by clustering.</a:t>
            </a:r>
          </a:p>
          <a:p>
            <a:pPr marL="0" indent="0">
              <a:buNone/>
            </a:pPr>
            <a:r>
              <a:rPr lang="en-GB" dirty="0"/>
              <a:t>I like to cluster and categorize the stations on:</a:t>
            </a:r>
          </a:p>
          <a:p>
            <a:r>
              <a:rPr lang="en-GB" dirty="0"/>
              <a:t>number of venues around the station </a:t>
            </a:r>
          </a:p>
          <a:p>
            <a:r>
              <a:rPr lang="en-GB" dirty="0"/>
              <a:t>number of shops at the station</a:t>
            </a:r>
          </a:p>
          <a:p>
            <a:r>
              <a:rPr lang="en-GB" dirty="0"/>
              <a:t>the population close to the station.</a:t>
            </a:r>
          </a:p>
          <a:p>
            <a:pPr marL="0" indent="0">
              <a:buNone/>
            </a:pPr>
            <a:endParaRPr lang="en-GB" dirty="0"/>
          </a:p>
          <a:p>
            <a:pPr marL="0" indent="0">
              <a:buNone/>
            </a:pPr>
            <a:r>
              <a:rPr lang="en-GB" dirty="0"/>
              <a:t>This categorization gives insights the population and activities around stations and select stations for a in-depth analysis for investment opportunities.</a:t>
            </a:r>
            <a:br>
              <a:rPr lang="en-GB" dirty="0"/>
            </a:br>
            <a:endParaRPr lang="en-GB" dirty="0"/>
          </a:p>
          <a:p>
            <a:pPr marL="0" indent="0">
              <a:buNone/>
            </a:pPr>
            <a:r>
              <a:rPr lang="en-GB" dirty="0"/>
              <a:t>Remark:</a:t>
            </a:r>
          </a:p>
          <a:p>
            <a:pPr marL="502920" lvl="1" indent="0">
              <a:buNone/>
            </a:pPr>
            <a:r>
              <a:rPr lang="en-GB" dirty="0"/>
              <a:t>For deeper analysis of business opportunities I searched for data sources providing the number of passengers per station (per day). However this data was not available. As alternative I explore the population per station's postal code.</a:t>
            </a:r>
            <a:endParaRPr lang="en-NL" dirty="0"/>
          </a:p>
        </p:txBody>
      </p:sp>
    </p:spTree>
    <p:extLst>
      <p:ext uri="{BB962C8B-B14F-4D97-AF65-F5344CB8AC3E}">
        <p14:creationId xmlns:p14="http://schemas.microsoft.com/office/powerpoint/2010/main" val="2565835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7"/>
            <a:ext cx="2947482" cy="2178655"/>
          </a:xfrm>
        </p:spPr>
        <p:txBody>
          <a:bodyPr>
            <a:noAutofit/>
          </a:bodyPr>
          <a:lstStyle/>
          <a:p>
            <a:r>
              <a:rPr lang="en-GB" b="1" dirty="0"/>
              <a:t>Data </a:t>
            </a:r>
            <a:br>
              <a:rPr lang="en-GB" b="1" dirty="0"/>
            </a:br>
            <a:r>
              <a:rPr lang="en-GB" b="1" dirty="0"/>
              <a:t>clustering (1/4)</a:t>
            </a:r>
            <a:br>
              <a:rPr lang="en-GB" b="1" dirty="0"/>
            </a:br>
            <a:endParaRPr lang="en-GB" b="1" dirty="0"/>
          </a:p>
        </p:txBody>
      </p:sp>
      <p:sp>
        <p:nvSpPr>
          <p:cNvPr id="7" name="Tekstvak 6">
            <a:extLst>
              <a:ext uri="{FF2B5EF4-FFF2-40B4-BE49-F238E27FC236}">
                <a16:creationId xmlns:a16="http://schemas.microsoft.com/office/drawing/2014/main" id="{E94F4DFB-E3B9-4E8D-97CD-35E232E3CB77}"/>
              </a:ext>
            </a:extLst>
          </p:cNvPr>
          <p:cNvSpPr txBox="1"/>
          <p:nvPr/>
        </p:nvSpPr>
        <p:spPr>
          <a:xfrm>
            <a:off x="4344559" y="824715"/>
            <a:ext cx="3385863" cy="369332"/>
          </a:xfrm>
          <a:prstGeom prst="rect">
            <a:avLst/>
          </a:prstGeom>
          <a:noFill/>
        </p:spPr>
        <p:txBody>
          <a:bodyPr wrap="none" rtlCol="0">
            <a:spAutoFit/>
          </a:bodyPr>
          <a:lstStyle/>
          <a:p>
            <a:r>
              <a:rPr lang="en-GB" dirty="0"/>
              <a:t>K-Means clustering into 4 clusters</a:t>
            </a:r>
          </a:p>
        </p:txBody>
      </p:sp>
      <p:pic>
        <p:nvPicPr>
          <p:cNvPr id="5" name="Afbeelding 4">
            <a:extLst>
              <a:ext uri="{FF2B5EF4-FFF2-40B4-BE49-F238E27FC236}">
                <a16:creationId xmlns:a16="http://schemas.microsoft.com/office/drawing/2014/main" id="{22D853AD-8136-406A-8C00-D22096CE119C}"/>
              </a:ext>
            </a:extLst>
          </p:cNvPr>
          <p:cNvPicPr>
            <a:picLocks noChangeAspect="1"/>
          </p:cNvPicPr>
          <p:nvPr/>
        </p:nvPicPr>
        <p:blipFill>
          <a:blip r:embed="rId2"/>
          <a:stretch>
            <a:fillRect/>
          </a:stretch>
        </p:blipFill>
        <p:spPr>
          <a:xfrm>
            <a:off x="3800254" y="1342651"/>
            <a:ext cx="7860336" cy="5515349"/>
          </a:xfrm>
          <a:prstGeom prst="rect">
            <a:avLst/>
          </a:prstGeom>
        </p:spPr>
      </p:pic>
    </p:spTree>
    <p:extLst>
      <p:ext uri="{BB962C8B-B14F-4D97-AF65-F5344CB8AC3E}">
        <p14:creationId xmlns:p14="http://schemas.microsoft.com/office/powerpoint/2010/main" val="1362617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CD8FF5-D5B6-4E40-B1B4-05E17CD9CA9E}"/>
              </a:ext>
            </a:extLst>
          </p:cNvPr>
          <p:cNvSpPr>
            <a:spLocks noGrp="1"/>
          </p:cNvSpPr>
          <p:nvPr>
            <p:ph type="title"/>
          </p:nvPr>
        </p:nvSpPr>
        <p:spPr>
          <a:xfrm>
            <a:off x="252919" y="1123837"/>
            <a:ext cx="2947482" cy="2178655"/>
          </a:xfrm>
        </p:spPr>
        <p:txBody>
          <a:bodyPr>
            <a:noAutofit/>
          </a:bodyPr>
          <a:lstStyle/>
          <a:p>
            <a:r>
              <a:rPr lang="en-GB" b="1" dirty="0"/>
              <a:t>Data </a:t>
            </a:r>
            <a:br>
              <a:rPr lang="en-GB" b="1" dirty="0"/>
            </a:br>
            <a:r>
              <a:rPr lang="en-GB" b="1" dirty="0"/>
              <a:t>clustering (2/4)</a:t>
            </a:r>
            <a:br>
              <a:rPr lang="en-GB" b="1" dirty="0"/>
            </a:br>
            <a:endParaRPr lang="en-GB" b="1" dirty="0"/>
          </a:p>
        </p:txBody>
      </p:sp>
      <p:pic>
        <p:nvPicPr>
          <p:cNvPr id="4" name="Afbeelding 3">
            <a:extLst>
              <a:ext uri="{FF2B5EF4-FFF2-40B4-BE49-F238E27FC236}">
                <a16:creationId xmlns:a16="http://schemas.microsoft.com/office/drawing/2014/main" id="{B68110FB-3680-4778-B2CB-1F04008FF36C}"/>
              </a:ext>
            </a:extLst>
          </p:cNvPr>
          <p:cNvPicPr>
            <a:picLocks noChangeAspect="1"/>
          </p:cNvPicPr>
          <p:nvPr/>
        </p:nvPicPr>
        <p:blipFill>
          <a:blip r:embed="rId2"/>
          <a:stretch>
            <a:fillRect/>
          </a:stretch>
        </p:blipFill>
        <p:spPr>
          <a:xfrm>
            <a:off x="3900776" y="1123838"/>
            <a:ext cx="5902323" cy="3482902"/>
          </a:xfrm>
          <a:prstGeom prst="rect">
            <a:avLst/>
          </a:prstGeom>
        </p:spPr>
      </p:pic>
      <p:sp>
        <p:nvSpPr>
          <p:cNvPr id="7" name="Tekstvak 6">
            <a:extLst>
              <a:ext uri="{FF2B5EF4-FFF2-40B4-BE49-F238E27FC236}">
                <a16:creationId xmlns:a16="http://schemas.microsoft.com/office/drawing/2014/main" id="{E94F4DFB-E3B9-4E8D-97CD-35E232E3CB77}"/>
              </a:ext>
            </a:extLst>
          </p:cNvPr>
          <p:cNvSpPr txBox="1"/>
          <p:nvPr/>
        </p:nvSpPr>
        <p:spPr>
          <a:xfrm>
            <a:off x="4344559" y="824715"/>
            <a:ext cx="3502882" cy="369332"/>
          </a:xfrm>
          <a:prstGeom prst="rect">
            <a:avLst/>
          </a:prstGeom>
          <a:noFill/>
        </p:spPr>
        <p:txBody>
          <a:bodyPr wrap="none" rtlCol="0">
            <a:spAutoFit/>
          </a:bodyPr>
          <a:lstStyle/>
          <a:p>
            <a:r>
              <a:rPr lang="en-GB" dirty="0"/>
              <a:t>The number of stations per cluster:</a:t>
            </a:r>
          </a:p>
        </p:txBody>
      </p:sp>
    </p:spTree>
    <p:extLst>
      <p:ext uri="{BB962C8B-B14F-4D97-AF65-F5344CB8AC3E}">
        <p14:creationId xmlns:p14="http://schemas.microsoft.com/office/powerpoint/2010/main" val="3890253707"/>
      </p:ext>
    </p:extLst>
  </p:cSld>
  <p:clrMapOvr>
    <a:masterClrMapping/>
  </p:clrMapOvr>
</p:sld>
</file>

<file path=ppt/theme/theme1.xml><?xml version="1.0" encoding="utf-8"?>
<a:theme xmlns:a="http://schemas.openxmlformats.org/drawingml/2006/main" name="Frame">
  <a:themeElements>
    <a:clrScheme name="Fram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39D77354-939E-4A26-AE51-B3F9618B14B7}"/>
    </a:ext>
  </a:extLst>
</a:theme>
</file>

<file path=docProps/app.xml><?xml version="1.0" encoding="utf-8"?>
<Properties xmlns="http://schemas.openxmlformats.org/officeDocument/2006/extended-properties" xmlns:vt="http://schemas.openxmlformats.org/officeDocument/2006/docPropsVTypes">
  <Template>TM03457475[[fn=Frame]]</Template>
  <TotalTime>54</TotalTime>
  <Words>523</Words>
  <Application>Microsoft Office PowerPoint</Application>
  <PresentationFormat>Breedbeeld</PresentationFormat>
  <Paragraphs>75</Paragraphs>
  <Slides>13</Slides>
  <Notes>0</Notes>
  <HiddenSlides>0</HiddenSlides>
  <MMClips>0</MMClips>
  <ScaleCrop>false</ScaleCrop>
  <HeadingPairs>
    <vt:vector size="6" baseType="variant">
      <vt:variant>
        <vt:lpstr>Gebruikte lettertypen</vt:lpstr>
      </vt:variant>
      <vt:variant>
        <vt:i4>2</vt:i4>
      </vt:variant>
      <vt:variant>
        <vt:lpstr>Thema</vt:lpstr>
      </vt:variant>
      <vt:variant>
        <vt:i4>1</vt:i4>
      </vt:variant>
      <vt:variant>
        <vt:lpstr>Diatitels</vt:lpstr>
      </vt:variant>
      <vt:variant>
        <vt:i4>13</vt:i4>
      </vt:variant>
    </vt:vector>
  </HeadingPairs>
  <TitlesOfParts>
    <vt:vector size="16" baseType="lpstr">
      <vt:lpstr>Corbel</vt:lpstr>
      <vt:lpstr>Wingdings 2</vt:lpstr>
      <vt:lpstr>Frame</vt:lpstr>
      <vt:lpstr>Classification and analysis of Dutch train stations</vt:lpstr>
      <vt:lpstr>Table of content</vt:lpstr>
      <vt:lpstr>Introduction</vt:lpstr>
      <vt:lpstr>Business Problem </vt:lpstr>
      <vt:lpstr>Data Sources (1/2)</vt:lpstr>
      <vt:lpstr>Data Sources (2/2)</vt:lpstr>
      <vt:lpstr>Methodology</vt:lpstr>
      <vt:lpstr>Data  clustering (1/4) </vt:lpstr>
      <vt:lpstr>Data  clustering (2/4) </vt:lpstr>
      <vt:lpstr>Data  clustering (3/4) </vt:lpstr>
      <vt:lpstr>Data  clustering (4/4) </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Classification and analysis of Dutch train stations</dc:title>
  <dc:creator>Arjan</dc:creator>
  <cp:lastModifiedBy>Arjan</cp:lastModifiedBy>
  <cp:revision>18</cp:revision>
  <dcterms:created xsi:type="dcterms:W3CDTF">2019-09-18T14:39:03Z</dcterms:created>
  <dcterms:modified xsi:type="dcterms:W3CDTF">2019-09-19T09:53:30Z</dcterms:modified>
</cp:coreProperties>
</file>

<file path=docProps/thumbnail.jpeg>
</file>